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9FDD4-46F8-C64A-CF03-5B113C595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9EBC2-2E38-FFE6-F8D7-2FF653C11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653DC-E319-166D-CB23-B9470677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561B8-CE07-7290-A9C2-35550A76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9F7EC-95E5-F7E2-3E07-983266D9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66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3581-DCA7-1CFA-EA55-4E3B325F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3BFBD-1648-2D40-32BF-F2A23BFE4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6FF50-810A-24DF-27DF-B843A385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0696D-BECA-CE8F-09D8-2E090945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CC60C-CEE4-A8E2-CFB6-B83568DB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23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85B0AC-587D-6A8F-8CFD-D1F17A969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B337E-FC82-1F19-8B2E-C162BEB42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166C3-5B9C-A9B5-C454-5ED2EB46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96CD6-5DF9-D2B5-3F1B-4620581A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D87E3-519C-339E-7B50-3E964864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1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CB7A-2A38-99B0-9E3E-F13B3842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2DEB4-D58F-F8D4-7959-258D9CD96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794D4-14F2-FABA-37E7-5052461F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8FA68-DBDB-5906-9F83-E18990D6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F2E8F-9ECA-5233-519F-456977CE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16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F61E6-E660-C115-FDBD-B8AEC754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C9838-779F-8375-0617-863A5F0D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63461-BDB6-179F-A681-A62A6A588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F7313-4B0D-4099-AEB1-85B550328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FDC5A-6361-83EA-9DA2-82B63A45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8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C573-2163-13D5-2956-FE10AA1A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684E1-886C-C29A-C97F-194ABEB81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6569A-7F2E-D00C-60AD-510AD9128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7B1A3-6DB5-97DB-8985-0DF6D283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264B2-634B-C2C9-8B5F-A924A152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562BE-031C-B9A9-0122-E7DCE7F2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60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5448-4B4E-EC92-F16D-92D1FD91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A6DB6-8CEF-7F08-4EAA-0C2AAEBB2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D425-0A13-DB9F-71DC-833D3DB1B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7DDF71-FF96-2B6D-FC1F-B80539A7D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CE7E9-931B-8587-5F53-509A0B09C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F27CE-25A9-1DE4-2A94-F7F10EE74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8A2A5E-3288-C908-38B8-3CB18316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11FCE-1B03-4499-18B8-7B9712F1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7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BBE5-7DC8-A5BF-9B52-6F5A85F8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3D94A-00BA-D3D8-F0FD-8A6F51D6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9B437E-AB9F-7B52-48E7-71FAF671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3B47A-0F7A-3A2C-8FD0-5517E9831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73DA53-0F41-B498-3098-22D01B5D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7BFDA-6017-DBF3-0D4D-5AA449EF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AFB2A-CBAF-A53C-A4BE-A7918096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0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3127-E073-19B3-374C-3F5C58AA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89068-1472-3CC2-C67C-324950726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27A07-6CDE-1BE1-5E32-5BD5697F4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49F2A-263F-A229-725E-61C97E444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9A60C-707C-DE92-E6C3-AA83E8F2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07166-BF66-2B1C-1C62-B20E664F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6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8FBA-419B-041F-FA94-EAA919ADF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647E0B-0241-8838-1918-0F5A7ED04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8CB53-EAD5-D74A-5858-3DA8598BB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CDADC-A6BD-5D91-185B-2E6A190B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DB7C6-788A-FA55-C4E1-E3F0FE5B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1F9A2-038C-BDBA-64A9-70D274651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44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4221E9-3034-F562-743C-2DCCF16A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68E8E-39C7-58F0-5796-83E676A94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EB8EC-CD41-A134-C446-7D754323C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EF6D7-B91B-48CD-87C9-A7C74E964018}" type="datetimeFigureOut">
              <a:rPr lang="en-GB" smtClean="0"/>
              <a:t>12/08/2024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540AC-9322-8AE2-890F-2F0DCF1B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1AE51-E1DF-DEB5-4248-F49FE1DD6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94CD-4BF0-4BAF-B6C3-6BF267AE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C667D-6612-C315-D2C5-726E3FD89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73722"/>
          </a:xfrm>
        </p:spPr>
        <p:txBody>
          <a:bodyPr>
            <a:normAutofit/>
          </a:bodyPr>
          <a:lstStyle/>
          <a:p>
            <a:r>
              <a:rPr lang="en-GB" sz="4400" dirty="0"/>
              <a:t>Proposed Timeline for </a:t>
            </a:r>
            <a:r>
              <a:rPr lang="en-GB" sz="4400" dirty="0" err="1"/>
              <a:t>PGDiT</a:t>
            </a:r>
            <a:r>
              <a:rPr lang="en-GB" sz="4400" dirty="0"/>
              <a:t> CS for FY2 Programme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CCD8DEF-5638-193D-DCEB-1BF6D13D25FF}"/>
              </a:ext>
            </a:extLst>
          </p:cNvPr>
          <p:cNvCxnSpPr/>
          <p:nvPr/>
        </p:nvCxnSpPr>
        <p:spPr>
          <a:xfrm>
            <a:off x="0" y="3094892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7CEB47-0212-1B1F-C7CD-9890C2E41C55}"/>
              </a:ext>
            </a:extLst>
          </p:cNvPr>
          <p:cNvCxnSpPr>
            <a:cxnSpLocks/>
          </p:cNvCxnSpPr>
          <p:nvPr/>
        </p:nvCxnSpPr>
        <p:spPr>
          <a:xfrm>
            <a:off x="3022059" y="2711086"/>
            <a:ext cx="0" cy="76761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26958B-D2A1-BE41-F35B-CEA13D8908B4}"/>
              </a:ext>
            </a:extLst>
          </p:cNvPr>
          <p:cNvCxnSpPr>
            <a:cxnSpLocks/>
          </p:cNvCxnSpPr>
          <p:nvPr/>
        </p:nvCxnSpPr>
        <p:spPr>
          <a:xfrm>
            <a:off x="9011052" y="2711086"/>
            <a:ext cx="0" cy="76761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00D961-B476-41DE-9175-69CA0EB9DBCB}"/>
              </a:ext>
            </a:extLst>
          </p:cNvPr>
          <p:cNvCxnSpPr>
            <a:cxnSpLocks/>
          </p:cNvCxnSpPr>
          <p:nvPr/>
        </p:nvCxnSpPr>
        <p:spPr>
          <a:xfrm>
            <a:off x="81064" y="1066063"/>
            <a:ext cx="0" cy="22441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A7C17E-AFE2-51E0-16F2-6DEEE0032209}"/>
              </a:ext>
            </a:extLst>
          </p:cNvPr>
          <p:cNvCxnSpPr>
            <a:cxnSpLocks/>
          </p:cNvCxnSpPr>
          <p:nvPr/>
        </p:nvCxnSpPr>
        <p:spPr>
          <a:xfrm>
            <a:off x="2587557" y="2895366"/>
            <a:ext cx="0" cy="130698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93AADC5-5339-E120-1210-E3CDA932C713}"/>
              </a:ext>
            </a:extLst>
          </p:cNvPr>
          <p:cNvCxnSpPr>
            <a:cxnSpLocks/>
          </p:cNvCxnSpPr>
          <p:nvPr/>
        </p:nvCxnSpPr>
        <p:spPr>
          <a:xfrm>
            <a:off x="3109608" y="812455"/>
            <a:ext cx="0" cy="249778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4E6388F-2C2A-C892-5965-B02CB103AFBE}"/>
              </a:ext>
            </a:extLst>
          </p:cNvPr>
          <p:cNvCxnSpPr>
            <a:cxnSpLocks/>
          </p:cNvCxnSpPr>
          <p:nvPr/>
        </p:nvCxnSpPr>
        <p:spPr>
          <a:xfrm>
            <a:off x="5408882" y="1005756"/>
            <a:ext cx="0" cy="23044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D2D7BA-EB61-6085-771B-274AC5538615}"/>
              </a:ext>
            </a:extLst>
          </p:cNvPr>
          <p:cNvCxnSpPr>
            <a:cxnSpLocks/>
          </p:cNvCxnSpPr>
          <p:nvPr/>
        </p:nvCxnSpPr>
        <p:spPr>
          <a:xfrm>
            <a:off x="8239322" y="870053"/>
            <a:ext cx="0" cy="24401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B32F910-D51B-C436-5ACE-7776D11D99E7}"/>
              </a:ext>
            </a:extLst>
          </p:cNvPr>
          <p:cNvSpPr txBox="1"/>
          <p:nvPr/>
        </p:nvSpPr>
        <p:spPr>
          <a:xfrm>
            <a:off x="0" y="696731"/>
            <a:ext cx="165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R-3months (+)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3914F9-DEB7-6E53-F88A-C4294273F172}"/>
              </a:ext>
            </a:extLst>
          </p:cNvPr>
          <p:cNvSpPr txBox="1"/>
          <p:nvPr/>
        </p:nvSpPr>
        <p:spPr>
          <a:xfrm>
            <a:off x="8118744" y="3452833"/>
            <a:ext cx="18364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FY2 Rotation End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2EC404-5331-AC28-5423-B56FC89F028E}"/>
              </a:ext>
            </a:extLst>
          </p:cNvPr>
          <p:cNvSpPr txBox="1"/>
          <p:nvPr/>
        </p:nvSpPr>
        <p:spPr>
          <a:xfrm>
            <a:off x="81064" y="972481"/>
            <a:ext cx="2309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Publicise about programme to potential Registrars &amp; ask them to </a:t>
            </a:r>
            <a:r>
              <a:rPr lang="en-GB" sz="1400" b="1" dirty="0">
                <a:solidFill>
                  <a:srgbClr val="0070C0"/>
                </a:solidFill>
              </a:rPr>
              <a:t>book onto CS course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F722598-AAE4-9DA6-37F0-9FD205F95573}"/>
              </a:ext>
            </a:extLst>
          </p:cNvPr>
          <p:cNvCxnSpPr>
            <a:cxnSpLocks/>
          </p:cNvCxnSpPr>
          <p:nvPr/>
        </p:nvCxnSpPr>
        <p:spPr>
          <a:xfrm>
            <a:off x="677694" y="1865851"/>
            <a:ext cx="0" cy="144439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AE2B94F-EE57-90CC-7A1E-7B0778D5A2DF}"/>
              </a:ext>
            </a:extLst>
          </p:cNvPr>
          <p:cNvSpPr txBox="1"/>
          <p:nvPr/>
        </p:nvSpPr>
        <p:spPr>
          <a:xfrm>
            <a:off x="599567" y="1607245"/>
            <a:ext cx="165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R-2 months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910E-1813-1141-FB3A-EEDA447B4BEF}"/>
              </a:ext>
            </a:extLst>
          </p:cNvPr>
          <p:cNvSpPr txBox="1"/>
          <p:nvPr/>
        </p:nvSpPr>
        <p:spPr>
          <a:xfrm>
            <a:off x="726787" y="1932831"/>
            <a:ext cx="12642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Inform FY2s </a:t>
            </a:r>
            <a:r>
              <a:rPr lang="en-GB" sz="1400" dirty="0" err="1">
                <a:solidFill>
                  <a:srgbClr val="0070C0"/>
                </a:solidFill>
              </a:rPr>
              <a:t>Opt</a:t>
            </a:r>
            <a:r>
              <a:rPr lang="en-GB" sz="1400" dirty="0">
                <a:solidFill>
                  <a:srgbClr val="0070C0"/>
                </a:solidFill>
              </a:rPr>
              <a:t> in vs </a:t>
            </a:r>
            <a:r>
              <a:rPr lang="en-GB" sz="1400" dirty="0" err="1">
                <a:solidFill>
                  <a:srgbClr val="0070C0"/>
                </a:solidFill>
              </a:rPr>
              <a:t>Opt</a:t>
            </a:r>
            <a:r>
              <a:rPr lang="en-GB" sz="1400" dirty="0">
                <a:solidFill>
                  <a:srgbClr val="0070C0"/>
                </a:solidFill>
              </a:rPr>
              <a:t> out approach </a:t>
            </a:r>
            <a:endParaRPr lang="en-GB" sz="1400" b="1" dirty="0">
              <a:solidFill>
                <a:srgbClr val="0070C0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9733AA2-7AA8-2617-0B46-970C463CF58C}"/>
              </a:ext>
            </a:extLst>
          </p:cNvPr>
          <p:cNvCxnSpPr>
            <a:cxnSpLocks/>
          </p:cNvCxnSpPr>
          <p:nvPr/>
        </p:nvCxnSpPr>
        <p:spPr>
          <a:xfrm>
            <a:off x="1410204" y="2879543"/>
            <a:ext cx="0" cy="235382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FB15E8-6DD6-59A4-E59B-4D229FB8F2C7}"/>
              </a:ext>
            </a:extLst>
          </p:cNvPr>
          <p:cNvSpPr txBox="1"/>
          <p:nvPr/>
        </p:nvSpPr>
        <p:spPr>
          <a:xfrm>
            <a:off x="1297025" y="5160351"/>
            <a:ext cx="165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R-6 weeks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037595-79A3-CD3A-CCF3-0FD57E56435C}"/>
              </a:ext>
            </a:extLst>
          </p:cNvPr>
          <p:cNvSpPr txBox="1"/>
          <p:nvPr/>
        </p:nvSpPr>
        <p:spPr>
          <a:xfrm>
            <a:off x="1422870" y="5440793"/>
            <a:ext cx="15110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Finalise </a:t>
            </a:r>
            <a:r>
              <a:rPr lang="en-GB" sz="1400" dirty="0" err="1">
                <a:solidFill>
                  <a:srgbClr val="0070C0"/>
                </a:solidFill>
              </a:rPr>
              <a:t>PGDiT</a:t>
            </a:r>
            <a:r>
              <a:rPr lang="en-GB" sz="1400" dirty="0">
                <a:solidFill>
                  <a:srgbClr val="0070C0"/>
                </a:solidFill>
              </a:rPr>
              <a:t> CS details with Registrars and begin matching process 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6CB133-05AB-7F73-87A9-8867EC62D0AD}"/>
              </a:ext>
            </a:extLst>
          </p:cNvPr>
          <p:cNvSpPr txBox="1"/>
          <p:nvPr/>
        </p:nvSpPr>
        <p:spPr>
          <a:xfrm>
            <a:off x="2450755" y="4166950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R-2 weeks</a:t>
            </a:r>
          </a:p>
          <a:p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038922-EC5A-97F9-798D-93788DF009CA}"/>
              </a:ext>
            </a:extLst>
          </p:cNvPr>
          <p:cNvSpPr txBox="1"/>
          <p:nvPr/>
        </p:nvSpPr>
        <p:spPr>
          <a:xfrm>
            <a:off x="2526810" y="4401742"/>
            <a:ext cx="2309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Finalise and publicise match!</a:t>
            </a:r>
            <a:endParaRPr lang="en-GB" sz="1400" b="1" dirty="0">
              <a:solidFill>
                <a:srgbClr val="0070C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F35495-01AD-61AE-D9D3-402887F9D44C}"/>
              </a:ext>
            </a:extLst>
          </p:cNvPr>
          <p:cNvCxnSpPr>
            <a:cxnSpLocks/>
          </p:cNvCxnSpPr>
          <p:nvPr/>
        </p:nvCxnSpPr>
        <p:spPr>
          <a:xfrm>
            <a:off x="3742209" y="2188152"/>
            <a:ext cx="0" cy="1122089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F5C3BDE-9953-A08E-6014-096ABD78950D}"/>
              </a:ext>
            </a:extLst>
          </p:cNvPr>
          <p:cNvSpPr txBox="1"/>
          <p:nvPr/>
        </p:nvSpPr>
        <p:spPr>
          <a:xfrm>
            <a:off x="2998201" y="522633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R (close to)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FA4B9D9-535E-2707-0045-954FCC4E7E47}"/>
              </a:ext>
            </a:extLst>
          </p:cNvPr>
          <p:cNvSpPr txBox="1"/>
          <p:nvPr/>
        </p:nvSpPr>
        <p:spPr>
          <a:xfrm>
            <a:off x="3077635" y="780038"/>
            <a:ext cx="2309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Start of rotation CS meeting</a:t>
            </a:r>
          </a:p>
          <a:p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&amp; FY2. </a:t>
            </a:r>
            <a:r>
              <a:rPr lang="en-GB" sz="1400" dirty="0" err="1">
                <a:solidFill>
                  <a:srgbClr val="00B050"/>
                </a:solidFill>
              </a:rPr>
              <a:t>dCS</a:t>
            </a:r>
            <a:r>
              <a:rPr lang="en-GB" sz="1400" dirty="0">
                <a:solidFill>
                  <a:srgbClr val="00B050"/>
                </a:solidFill>
              </a:rPr>
              <a:t> present initially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816F92-6DE6-D3E3-1452-6E6EE1CBD356}"/>
              </a:ext>
            </a:extLst>
          </p:cNvPr>
          <p:cNvSpPr txBox="1"/>
          <p:nvPr/>
        </p:nvSpPr>
        <p:spPr>
          <a:xfrm>
            <a:off x="1902164" y="3547760"/>
            <a:ext cx="22397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FY2 Rotation (R) Start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4A2F58-6315-9971-CEF9-403DDEC0DAB1}"/>
              </a:ext>
            </a:extLst>
          </p:cNvPr>
          <p:cNvSpPr txBox="1"/>
          <p:nvPr/>
        </p:nvSpPr>
        <p:spPr>
          <a:xfrm>
            <a:off x="3612509" y="1870471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R+2 weeks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960AB6-860C-94F9-4A7D-0356C9F225D2}"/>
              </a:ext>
            </a:extLst>
          </p:cNvPr>
          <p:cNvSpPr txBox="1"/>
          <p:nvPr/>
        </p:nvSpPr>
        <p:spPr>
          <a:xfrm>
            <a:off x="3739366" y="2143212"/>
            <a:ext cx="1793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Check in meeting </a:t>
            </a:r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and </a:t>
            </a:r>
            <a:r>
              <a:rPr lang="en-GB" sz="1400" dirty="0" err="1">
                <a:solidFill>
                  <a:srgbClr val="00B050"/>
                </a:solidFill>
              </a:rPr>
              <a:t>dCS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E04AB-3020-EFCA-4197-BC91F5614E37}"/>
              </a:ext>
            </a:extLst>
          </p:cNvPr>
          <p:cNvCxnSpPr>
            <a:cxnSpLocks/>
          </p:cNvCxnSpPr>
          <p:nvPr/>
        </p:nvCxnSpPr>
        <p:spPr>
          <a:xfrm>
            <a:off x="5551554" y="1246661"/>
            <a:ext cx="0" cy="20635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235B469-E736-6E93-F999-0E3A896A3240}"/>
              </a:ext>
            </a:extLst>
          </p:cNvPr>
          <p:cNvSpPr txBox="1"/>
          <p:nvPr/>
        </p:nvSpPr>
        <p:spPr>
          <a:xfrm>
            <a:off x="5395618" y="812455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R+8 weeks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131CCCF-8F31-546C-233D-E75C06A6B069}"/>
              </a:ext>
            </a:extLst>
          </p:cNvPr>
          <p:cNvSpPr txBox="1"/>
          <p:nvPr/>
        </p:nvSpPr>
        <p:spPr>
          <a:xfrm>
            <a:off x="5560239" y="1066063"/>
            <a:ext cx="20078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&amp; FY2 Midpoint meeting</a:t>
            </a:r>
          </a:p>
          <a:p>
            <a:r>
              <a:rPr lang="en-GB" sz="1400" dirty="0">
                <a:solidFill>
                  <a:srgbClr val="00B050"/>
                </a:solidFill>
              </a:rPr>
              <a:t>&amp;</a:t>
            </a:r>
          </a:p>
          <a:p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&amp; </a:t>
            </a:r>
            <a:r>
              <a:rPr lang="en-GB" sz="1400" dirty="0" err="1">
                <a:solidFill>
                  <a:srgbClr val="00B050"/>
                </a:solidFill>
              </a:rPr>
              <a:t>dCS</a:t>
            </a:r>
            <a:r>
              <a:rPr lang="en-GB" sz="1400" dirty="0">
                <a:solidFill>
                  <a:srgbClr val="00B050"/>
                </a:solidFill>
              </a:rPr>
              <a:t> mentoring meeting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5CC9233-A0D9-C1FB-FCE5-599143D528D8}"/>
              </a:ext>
            </a:extLst>
          </p:cNvPr>
          <p:cNvCxnSpPr>
            <a:cxnSpLocks/>
          </p:cNvCxnSpPr>
          <p:nvPr/>
        </p:nvCxnSpPr>
        <p:spPr>
          <a:xfrm>
            <a:off x="8600359" y="2188152"/>
            <a:ext cx="5372" cy="1122089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274E4B4-416A-250E-B023-4D3A555EC0A0}"/>
              </a:ext>
            </a:extLst>
          </p:cNvPr>
          <p:cNvSpPr txBox="1"/>
          <p:nvPr/>
        </p:nvSpPr>
        <p:spPr>
          <a:xfrm>
            <a:off x="8118744" y="589243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R+15 weeks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AFD357-BE80-58DC-09ED-7B0234489350}"/>
              </a:ext>
            </a:extLst>
          </p:cNvPr>
          <p:cNvSpPr txBox="1"/>
          <p:nvPr/>
        </p:nvSpPr>
        <p:spPr>
          <a:xfrm>
            <a:off x="8191155" y="855258"/>
            <a:ext cx="2108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&amp; </a:t>
            </a:r>
            <a:r>
              <a:rPr lang="en-GB" sz="1400" dirty="0" err="1">
                <a:solidFill>
                  <a:srgbClr val="00B050"/>
                </a:solidFill>
              </a:rPr>
              <a:t>dCS</a:t>
            </a:r>
            <a:r>
              <a:rPr lang="en-GB" sz="1400" dirty="0">
                <a:solidFill>
                  <a:srgbClr val="00B050"/>
                </a:solidFill>
              </a:rPr>
              <a:t>  final mentoring meeting including discussing end of placement reports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8FEEEC8-091A-F43B-728C-F2AC1357DBC1}"/>
              </a:ext>
            </a:extLst>
          </p:cNvPr>
          <p:cNvSpPr txBox="1"/>
          <p:nvPr/>
        </p:nvSpPr>
        <p:spPr>
          <a:xfrm>
            <a:off x="8442773" y="1821314"/>
            <a:ext cx="165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R+16 weeks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A0E3F10-F3D8-2BFA-8815-CC74A40BAE77}"/>
              </a:ext>
            </a:extLst>
          </p:cNvPr>
          <p:cNvSpPr txBox="1"/>
          <p:nvPr/>
        </p:nvSpPr>
        <p:spPr>
          <a:xfrm>
            <a:off x="8600359" y="2085054"/>
            <a:ext cx="2108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solidFill>
                  <a:srgbClr val="00B050"/>
                </a:solidFill>
              </a:rPr>
              <a:t>PGDiT</a:t>
            </a:r>
            <a:r>
              <a:rPr lang="en-GB" sz="1400" dirty="0">
                <a:solidFill>
                  <a:srgbClr val="00B050"/>
                </a:solidFill>
              </a:rPr>
              <a:t> CS &amp; FY2 final meeting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CBDF83-A397-76D4-BF77-C939FC76E3D9}"/>
              </a:ext>
            </a:extLst>
          </p:cNvPr>
          <p:cNvSpPr txBox="1"/>
          <p:nvPr/>
        </p:nvSpPr>
        <p:spPr>
          <a:xfrm>
            <a:off x="9095369" y="2710700"/>
            <a:ext cx="2937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Post supervision evaluation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80ACA11-5538-BFF5-ABA5-4EE0F8E66483}"/>
              </a:ext>
            </a:extLst>
          </p:cNvPr>
          <p:cNvSpPr txBox="1"/>
          <p:nvPr/>
        </p:nvSpPr>
        <p:spPr>
          <a:xfrm>
            <a:off x="3822972" y="6610344"/>
            <a:ext cx="8363598" cy="542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050" dirty="0"/>
              <a:t>Mr Hugo </a:t>
            </a:r>
            <a:r>
              <a:rPr lang="en-GB" sz="1050" dirty="0" err="1"/>
              <a:t>Cohen,</a:t>
            </a:r>
            <a:r>
              <a:rPr lang="en-GB" sz="1050" dirty="0"/>
              <a:t> Faculty &amp; Education Fellow, Dr Jane Thurlow, </a:t>
            </a:r>
            <a:r>
              <a:rPr lang="en-GB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 Dean Professional Education and Development. NHS England Southwest </a:t>
            </a:r>
          </a:p>
          <a:p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325145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Proposed Timeline for PGDiT CS for FY2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COHEN, Hugo (GLOUCESTERSHIRE HOSPITALS NHS FOUNDATION TRUST)</dc:creator>
  <cp:lastModifiedBy>COHEN, Hugo (GLOUCESTERSHIRE HOSPITALS NHS FOUNDATION TRUST)</cp:lastModifiedBy>
  <cp:revision>2</cp:revision>
  <dcterms:created xsi:type="dcterms:W3CDTF">2024-08-12T07:58:40Z</dcterms:created>
  <dcterms:modified xsi:type="dcterms:W3CDTF">2024-08-12T07:59:08Z</dcterms:modified>
</cp:coreProperties>
</file>